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0" r:id="rId4"/>
    <p:sldId id="269" r:id="rId5"/>
    <p:sldId id="271" r:id="rId6"/>
    <p:sldId id="268" r:id="rId7"/>
    <p:sldId id="257" r:id="rId8"/>
    <p:sldId id="259" r:id="rId9"/>
    <p:sldId id="260" r:id="rId10"/>
    <p:sldId id="261" r:id="rId11"/>
    <p:sldId id="273" r:id="rId12"/>
    <p:sldId id="274" r:id="rId13"/>
    <p:sldId id="262" r:id="rId14"/>
    <p:sldId id="263" r:id="rId15"/>
    <p:sldId id="264" r:id="rId16"/>
    <p:sldId id="272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294" autoAdjust="0"/>
    <p:restoredTop sz="94660"/>
  </p:normalViewPr>
  <p:slideViewPr>
    <p:cSldViewPr>
      <p:cViewPr>
        <p:scale>
          <a:sx n="60" d="100"/>
          <a:sy n="60" d="100"/>
        </p:scale>
        <p:origin x="-1278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32B6E-7D69-46BD-BAE5-8F9B3DFBF1B1}" type="datetimeFigureOut">
              <a:rPr lang="ru-RU" smtClean="0"/>
              <a:pPr/>
              <a:t>15.09.2011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50DB6-940E-4FF8-9300-768FA29535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http://www.vessel.hut.ru/" TargetMode="External"/><Relationship Id="rId7" Type="http://schemas.openxmlformats.org/officeDocument/2006/relationships/hyperlink" Target="http://www.xlebozavod.ru/" TargetMode="External"/><Relationship Id="rId2" Type="http://schemas.openxmlformats.org/officeDocument/2006/relationships/hyperlink" Target="http://www.vostok-inc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hmf.ru/" TargetMode="External"/><Relationship Id="rId5" Type="http://schemas.openxmlformats.org/officeDocument/2006/relationships/hyperlink" Target="http://www.vector.ru/" TargetMode="External"/><Relationship Id="rId4" Type="http://schemas.openxmlformats.org/officeDocument/2006/relationships/hyperlink" Target="http://www.zavodaso.ru/" TargetMode="External"/><Relationship Id="rId9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357562"/>
            <a:ext cx="7772400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Arial Black" pitchFamily="34" charset="0"/>
              </a:rPr>
              <a:t>Чистополю – </a:t>
            </a:r>
            <a:br>
              <a:rPr lang="ru-RU" sz="60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Arial Black" pitchFamily="34" charset="0"/>
              </a:rPr>
              <a:t>230 лет</a:t>
            </a:r>
            <a:endParaRPr lang="ru-RU" sz="6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5429264"/>
            <a:ext cx="6400800" cy="709602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Презентация составлена </a:t>
            </a:r>
          </a:p>
          <a:p>
            <a:r>
              <a:rPr lang="ru-RU" dirty="0" smtClean="0"/>
              <a:t>библиотекарем МОУ «СОШ №13»</a:t>
            </a:r>
          </a:p>
          <a:p>
            <a:r>
              <a:rPr lang="ru-RU" dirty="0" err="1" smtClean="0"/>
              <a:t>Зайнуллиной</a:t>
            </a:r>
            <a:r>
              <a:rPr lang="ru-RU" dirty="0" smtClean="0"/>
              <a:t> Н.Н.</a:t>
            </a:r>
            <a:endParaRPr lang="ru-RU" dirty="0"/>
          </a:p>
        </p:txBody>
      </p:sp>
      <p:pic>
        <p:nvPicPr>
          <p:cNvPr id="4" name="Рисунок 3" descr="cб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14290"/>
            <a:ext cx="2643206" cy="32771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15074" y="357166"/>
            <a:ext cx="22145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Первые упоминания о селе Чистое Поле появляются в летописях в конце XVII — начале XVIII века.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28604"/>
            <a:ext cx="25003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Чистополь (тат.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Чистай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 — город (с 1781) в России, административный центр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района Татарстана.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Чистополь, край мой чудесный!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   Как прекрасен наш край! Поистине, Чистое поле – жемчужина </a:t>
            </a:r>
            <a:r>
              <a:rPr lang="ru-RU" dirty="0" err="1" smtClean="0"/>
              <a:t>Прикамья</a:t>
            </a:r>
            <a:r>
              <a:rPr lang="ru-RU" dirty="0" smtClean="0"/>
              <a:t>. Чего стоит красавица Кама, полноводная, добрая, течет и течет, неторопливо, словно песня, подпитывая Волгу-матушку. </a:t>
            </a:r>
          </a:p>
          <a:p>
            <a:pPr>
              <a:buNone/>
            </a:pPr>
            <a:r>
              <a:rPr lang="ru-RU" dirty="0" smtClean="0"/>
              <a:t>           Мост через Каму в районе Сорочьих Гор неузнаваемо изменил ее левобережье. Автомагистраль Москва - Оренбург превратилась в с линую артерию. Она создала хорошие условия не только для экономических связей, но и для межчеловеческих отношений. Теперь </a:t>
            </a:r>
            <a:r>
              <a:rPr lang="ru-RU" dirty="0" err="1" smtClean="0"/>
              <a:t>чистопольцы</a:t>
            </a:r>
            <a:r>
              <a:rPr lang="ru-RU" dirty="0" smtClean="0"/>
              <a:t> смогут съездить в столицу - город Казань пока самовар вскипит. 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sz="2600" b="1" i="1" dirty="0" smtClean="0"/>
              <a:t>Книга Исмагиловой Разины "</a:t>
            </a:r>
            <a:r>
              <a:rPr lang="ru-RU" sz="2600" b="1" i="1" dirty="0" err="1" smtClean="0"/>
              <a:t>Чистаем</a:t>
            </a:r>
            <a:r>
              <a:rPr lang="ru-RU" sz="2600" b="1" i="1" dirty="0" smtClean="0"/>
              <a:t>/Родной Чистополь"</a:t>
            </a:r>
            <a:endParaRPr lang="ru-RU" sz="2600" b="1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арта Ч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0"/>
            <a:ext cx="7572396" cy="482740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4857760"/>
            <a:ext cx="857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sz="2400" b="1" dirty="0" smtClean="0"/>
              <a:t>Город расположен на левом берегу реки Кама (Куйбышевское водохранилище), в 125 км к северу от железнодорожной станции Нурлат .</a:t>
            </a:r>
          </a:p>
          <a:p>
            <a:r>
              <a:rPr lang="ru-RU" sz="2400" b="1" dirty="0" smtClean="0"/>
              <a:t>   Площадь города 16,8 квадратных км.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at-kar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30" y="1643050"/>
            <a:ext cx="5357850" cy="4027318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3714776" cy="478634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Казань -135 км</a:t>
            </a:r>
          </a:p>
          <a:p>
            <a:pPr lvl="0"/>
            <a:r>
              <a:rPr lang="ru-RU" dirty="0" smtClean="0"/>
              <a:t>Алексеевское -32 км</a:t>
            </a:r>
          </a:p>
          <a:p>
            <a:pPr lvl="0"/>
            <a:r>
              <a:rPr lang="ru-RU" dirty="0" smtClean="0"/>
              <a:t>Альметьевск- 134 км</a:t>
            </a:r>
          </a:p>
          <a:p>
            <a:pPr lvl="0"/>
            <a:r>
              <a:rPr lang="ru-RU" dirty="0" smtClean="0"/>
              <a:t>Бугульма -86 км</a:t>
            </a:r>
          </a:p>
          <a:p>
            <a:pPr lvl="0"/>
            <a:r>
              <a:rPr lang="ru-RU" dirty="0" smtClean="0"/>
              <a:t>Оренбург –586 км</a:t>
            </a:r>
          </a:p>
          <a:p>
            <a:pPr lvl="0"/>
            <a:r>
              <a:rPr lang="ru-RU" dirty="0" smtClean="0"/>
              <a:t>Нурлат –123 км</a:t>
            </a:r>
          </a:p>
          <a:p>
            <a:pPr lvl="0"/>
            <a:r>
              <a:rPr lang="ru-RU" dirty="0" smtClean="0"/>
              <a:t>Набережные Челны -141 км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85728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</a:t>
            </a:r>
            <a:r>
              <a:rPr lang="ru-RU" sz="2800" b="1" dirty="0" smtClean="0"/>
              <a:t>Расстояние до ближайших населенных пунктов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0"/>
            <a:ext cx="582931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 </a:t>
            </a:r>
            <a:r>
              <a:rPr lang="ru-RU" sz="3600" b="1" dirty="0" smtClean="0"/>
              <a:t>Население г. Чистополь – </a:t>
            </a:r>
            <a:br>
              <a:rPr lang="ru-RU" sz="3600" b="1" dirty="0" smtClean="0"/>
            </a:br>
            <a:r>
              <a:rPr lang="ru-RU" sz="3600" dirty="0" smtClean="0"/>
              <a:t>63,0 тыс. жителей (2002)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4429132"/>
            <a:ext cx="4800576" cy="211455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Национальный состав (1989):</a:t>
            </a:r>
          </a:p>
          <a:p>
            <a:pPr lvl="0"/>
            <a:r>
              <a:rPr lang="ru-RU" dirty="0" smtClean="0"/>
              <a:t>русские (65,8 %),</a:t>
            </a:r>
          </a:p>
          <a:p>
            <a:pPr lvl="0"/>
            <a:r>
              <a:rPr lang="ru-RU" dirty="0" smtClean="0"/>
              <a:t>татары (30,2 %),</a:t>
            </a:r>
          </a:p>
          <a:p>
            <a:pPr lvl="0"/>
            <a:r>
              <a:rPr lang="ru-RU" dirty="0" smtClean="0"/>
              <a:t>чуваши (2,1 %).</a:t>
            </a:r>
          </a:p>
          <a:p>
            <a:endParaRPr lang="ru-RU" dirty="0"/>
          </a:p>
        </p:txBody>
      </p:sp>
      <p:pic>
        <p:nvPicPr>
          <p:cNvPr id="4" name="Рисунок 3" descr="normal_Image000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2786082" cy="3869558"/>
          </a:xfrm>
          <a:prstGeom prst="rect">
            <a:avLst/>
          </a:prstGeom>
        </p:spPr>
      </p:pic>
      <p:pic>
        <p:nvPicPr>
          <p:cNvPr id="5" name="Рисунок 4" descr="normal_Image00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2928934"/>
            <a:ext cx="2571754" cy="36739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Рисунок 5" descr="gal-92-00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1214422"/>
            <a:ext cx="2071686" cy="3107529"/>
          </a:xfrm>
          <a:prstGeom prst="rect">
            <a:avLst/>
          </a:prstGeom>
        </p:spPr>
      </p:pic>
      <p:pic>
        <p:nvPicPr>
          <p:cNvPr id="7" name="Рисунок 6" descr="normal_Image000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40" y="1643050"/>
            <a:ext cx="3314169" cy="236410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Рисунок 7" descr="2009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214290"/>
            <a:ext cx="8572560" cy="642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_548244212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428604"/>
            <a:ext cx="8436966" cy="6000792"/>
          </a:xfrm>
          <a:prstGeom prst="rect">
            <a:avLst/>
          </a:prstGeom>
        </p:spPr>
      </p:pic>
      <p:pic>
        <p:nvPicPr>
          <p:cNvPr id="15" name="Рисунок 14" descr="68d6f0__7f09521e81_600.jpg"/>
          <p:cNvPicPr>
            <a:picLocks noChangeAspect="1"/>
          </p:cNvPicPr>
          <p:nvPr/>
        </p:nvPicPr>
        <p:blipFill>
          <a:blip r:embed="rId3"/>
          <a:srcRect r="6349"/>
          <a:stretch>
            <a:fillRect/>
          </a:stretch>
        </p:blipFill>
        <p:spPr>
          <a:xfrm>
            <a:off x="428596" y="428604"/>
            <a:ext cx="8429684" cy="6000792"/>
          </a:xfrm>
          <a:prstGeom prst="rect">
            <a:avLst/>
          </a:prstGeom>
        </p:spPr>
      </p:pic>
      <p:pic>
        <p:nvPicPr>
          <p:cNvPr id="16" name="Рисунок 15" descr="47617.jpg"/>
          <p:cNvPicPr>
            <a:picLocks noChangeAspect="1"/>
          </p:cNvPicPr>
          <p:nvPr/>
        </p:nvPicPr>
        <p:blipFill>
          <a:blip r:embed="rId4"/>
          <a:srcRect t="3955"/>
          <a:stretch>
            <a:fillRect/>
          </a:stretch>
        </p:blipFill>
        <p:spPr>
          <a:xfrm>
            <a:off x="428596" y="357166"/>
            <a:ext cx="8429684" cy="6072206"/>
          </a:xfrm>
          <a:prstGeom prst="rect">
            <a:avLst/>
          </a:prstGeom>
        </p:spPr>
      </p:pic>
      <p:pic>
        <p:nvPicPr>
          <p:cNvPr id="17" name="Рисунок 16" descr="1480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285728"/>
            <a:ext cx="8429684" cy="6322263"/>
          </a:xfrm>
          <a:prstGeom prst="rect">
            <a:avLst/>
          </a:prstGeom>
        </p:spPr>
      </p:pic>
      <p:pic>
        <p:nvPicPr>
          <p:cNvPr id="18" name="Рисунок 17" descr="2849128_large.jpg"/>
          <p:cNvPicPr>
            <a:picLocks noChangeAspect="1"/>
          </p:cNvPicPr>
          <p:nvPr/>
        </p:nvPicPr>
        <p:blipFill>
          <a:blip r:embed="rId6"/>
          <a:srcRect r="11419"/>
          <a:stretch>
            <a:fillRect/>
          </a:stretch>
        </p:blipFill>
        <p:spPr>
          <a:xfrm>
            <a:off x="357158" y="285728"/>
            <a:ext cx="8501122" cy="6357982"/>
          </a:xfrm>
          <a:prstGeom prst="rect">
            <a:avLst/>
          </a:prstGeom>
        </p:spPr>
      </p:pic>
      <p:pic>
        <p:nvPicPr>
          <p:cNvPr id="19" name="Рисунок 18" descr="gal-92-0212.jpg"/>
          <p:cNvPicPr>
            <a:picLocks noChangeAspect="1"/>
          </p:cNvPicPr>
          <p:nvPr/>
        </p:nvPicPr>
        <p:blipFill>
          <a:blip r:embed="rId7"/>
          <a:srcRect l="8989"/>
          <a:stretch>
            <a:fillRect/>
          </a:stretch>
        </p:blipFill>
        <p:spPr>
          <a:xfrm>
            <a:off x="214282" y="285728"/>
            <a:ext cx="8679717" cy="635798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14794"/>
            <a:ext cx="8229600" cy="264320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Одна из версий  возникновения города: первопоселенцами были беглые крепостные крестьяне, старавшиеся создать собственное вольное поселение. Однако в начале XVIII века они были выселены, а село сожжено и на его месте осталось лишь чистое поле. </a:t>
            </a:r>
          </a:p>
          <a:p>
            <a:pPr>
              <a:buNone/>
            </a:pPr>
            <a:r>
              <a:rPr lang="ru-RU" dirty="0" smtClean="0"/>
              <a:t>           Уцелевшие и избежавшие ссылки крестьяне вновь стали отстраивать свои дома, к ним вскоре присоединились новые поселенцы, а название новое село получило в память о великом пожарище.</a:t>
            </a:r>
          </a:p>
          <a:p>
            <a:endParaRPr lang="ru-RU" dirty="0"/>
          </a:p>
        </p:txBody>
      </p:sp>
      <p:pic>
        <p:nvPicPr>
          <p:cNvPr id="4" name="Рисунок 3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071" y="285728"/>
            <a:ext cx="6354323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429000"/>
            <a:ext cx="8229600" cy="3143272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Поселение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развивалось очень быстро, в 1761 году количество жителей, согласно переписи, насчитывало свыше 1000 человек.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В 1781 году указом Екатерины II селу Чистое Поле был присвоен статус уездного города Чистополя, с учреждением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собственого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герба.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>В конце XIX века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Чистополь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 — крупный центр торговли зерном. До 1917 года — второй по значению (после Казани) город Казанской губернии.</a:t>
            </a:r>
          </a:p>
          <a:p>
            <a:endParaRPr lang="ru-RU" dirty="0"/>
          </a:p>
        </p:txBody>
      </p:sp>
      <p:pic>
        <p:nvPicPr>
          <p:cNvPr id="4" name="Рисунок 3" descr="11.jpg"/>
          <p:cNvPicPr>
            <a:picLocks noChangeAspect="1"/>
          </p:cNvPicPr>
          <p:nvPr/>
        </p:nvPicPr>
        <p:blipFill>
          <a:blip r:embed="rId2"/>
          <a:srcRect l="7246"/>
          <a:stretch>
            <a:fillRect/>
          </a:stretch>
        </p:blipFill>
        <p:spPr>
          <a:xfrm>
            <a:off x="214282" y="214290"/>
            <a:ext cx="4572032" cy="3088979"/>
          </a:xfrm>
          <a:prstGeom prst="rect">
            <a:avLst/>
          </a:prstGeom>
        </p:spPr>
      </p:pic>
      <p:pic>
        <p:nvPicPr>
          <p:cNvPr id="5" name="Рисунок 4" descr="19.jpg"/>
          <p:cNvPicPr>
            <a:picLocks noChangeAspect="1"/>
          </p:cNvPicPr>
          <p:nvPr/>
        </p:nvPicPr>
        <p:blipFill>
          <a:blip r:embed="rId3"/>
          <a:srcRect l="10876"/>
          <a:stretch>
            <a:fillRect/>
          </a:stretch>
        </p:blipFill>
        <p:spPr>
          <a:xfrm>
            <a:off x="4572000" y="182594"/>
            <a:ext cx="4357686" cy="314556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636"/>
            <a:ext cx="9144000" cy="162559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 1952 года по 1953 года на основании постановлений ЦК ВКП(б) от 19 и 24 апреля 1952 года «Об образовании областей в составе Татарской АССР» была образована, а затем ликвидирована </a:t>
            </a:r>
            <a:r>
              <a:rPr lang="ru-RU" dirty="0" err="1" smtClean="0"/>
              <a:t>Чистопольская</a:t>
            </a:r>
            <a:r>
              <a:rPr lang="ru-RU" dirty="0" smtClean="0"/>
              <a:t> область, город </a:t>
            </a:r>
            <a:r>
              <a:rPr lang="ru-RU" b="1" dirty="0" smtClean="0"/>
              <a:t>Чистополь</a:t>
            </a:r>
            <a:r>
              <a:rPr lang="ru-RU" dirty="0" smtClean="0"/>
              <a:t> являлся областным центром.</a:t>
            </a:r>
            <a:endParaRPr lang="ru-RU" dirty="0"/>
          </a:p>
        </p:txBody>
      </p:sp>
      <p:pic>
        <p:nvPicPr>
          <p:cNvPr id="4" name="Рисунок 3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85728"/>
            <a:ext cx="7315200" cy="4620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 Замечательные люди в г.Чистополь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Николай </a:t>
            </a:r>
            <a:r>
              <a:rPr lang="ru-RU" dirty="0"/>
              <a:t>Николаевич Асеев, советский поэт, жил в городе в 1941—1943 годах</a:t>
            </a:r>
          </a:p>
          <a:p>
            <a:pPr lvl="0"/>
            <a:r>
              <a:rPr lang="ru-RU" dirty="0"/>
              <a:t>Александр Бутлеров, русский химик, родился в городе в 1828 году</a:t>
            </a:r>
          </a:p>
          <a:p>
            <a:pPr lvl="0"/>
            <a:r>
              <a:rPr lang="ru-RU" dirty="0"/>
              <a:t>София </a:t>
            </a:r>
            <a:r>
              <a:rPr lang="ru-RU" dirty="0" err="1"/>
              <a:t>Губайдулина</a:t>
            </a:r>
            <a:r>
              <a:rPr lang="ru-RU" dirty="0"/>
              <a:t>, советский композитор, родилась в городе в 1931 году</a:t>
            </a:r>
          </a:p>
          <a:p>
            <a:pPr lvl="0"/>
            <a:r>
              <a:rPr lang="ru-RU" dirty="0"/>
              <a:t>Николай Петрович Лихачёв, советский учёный, историк, археограф, палеограф, искусствовед, библиограф, коллекционер, академик, родился в городе в 1862 году</a:t>
            </a:r>
          </a:p>
          <a:p>
            <a:pPr lvl="0"/>
            <a:r>
              <a:rPr lang="ru-RU" dirty="0"/>
              <a:t>Анатолий Тихонович Марченко — диссидент, умер в Чистополе в 1986 году</a:t>
            </a:r>
          </a:p>
          <a:p>
            <a:pPr lvl="0"/>
            <a:r>
              <a:rPr lang="ru-RU" dirty="0"/>
              <a:t>Борис Пастернак, советский писатель, жил в городе в 1943 годах</a:t>
            </a:r>
          </a:p>
          <a:p>
            <a:pPr lvl="0"/>
            <a:r>
              <a:rPr lang="ru-RU" dirty="0"/>
              <a:t>Арсений Александрович Тарковский — советский поэт, переводчик, жил в городе в 1941 году</a:t>
            </a:r>
          </a:p>
          <a:p>
            <a:pPr lvl="0"/>
            <a:r>
              <a:rPr lang="ru-RU" dirty="0"/>
              <a:t>Александр Александрович Фадеев - советский писатель, прозаик, жил в городе в 1941—1942 годах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астерна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85728"/>
            <a:ext cx="2295016" cy="3643338"/>
          </a:xfrm>
          <a:prstGeom prst="rect">
            <a:avLst/>
          </a:prstGeom>
        </p:spPr>
      </p:pic>
      <p:pic>
        <p:nvPicPr>
          <p:cNvPr id="5" name="Рисунок 4" descr="А.М Бутлеров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88766">
            <a:off x="723656" y="657237"/>
            <a:ext cx="2786082" cy="3714776"/>
          </a:xfrm>
          <a:prstGeom prst="rect">
            <a:avLst/>
          </a:prstGeom>
        </p:spPr>
      </p:pic>
      <p:pic>
        <p:nvPicPr>
          <p:cNvPr id="6" name="Рисунок 5" descr="Фадеев.jpg"/>
          <p:cNvPicPr>
            <a:picLocks noChangeAspect="1"/>
          </p:cNvPicPr>
          <p:nvPr/>
        </p:nvPicPr>
        <p:blipFill>
          <a:blip r:embed="rId4"/>
          <a:srcRect b="6020"/>
          <a:stretch>
            <a:fillRect/>
          </a:stretch>
        </p:blipFill>
        <p:spPr>
          <a:xfrm rot="657699">
            <a:off x="5746700" y="626948"/>
            <a:ext cx="2428892" cy="3571901"/>
          </a:xfrm>
          <a:prstGeom prst="rect">
            <a:avLst/>
          </a:prstGeom>
        </p:spPr>
      </p:pic>
      <p:pic>
        <p:nvPicPr>
          <p:cNvPr id="7" name="Рисунок 6" descr="Цветаев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54044">
            <a:off x="6228633" y="3348589"/>
            <a:ext cx="2231861" cy="3192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Наши современники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5143512"/>
            <a:ext cx="3328982" cy="128588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Эльмира</a:t>
            </a:r>
            <a:r>
              <a:rPr lang="ru-RU" dirty="0" smtClean="0"/>
              <a:t> Мустафина - художник</a:t>
            </a:r>
            <a:endParaRPr lang="ru-RU" dirty="0"/>
          </a:p>
        </p:txBody>
      </p:sp>
      <p:pic>
        <p:nvPicPr>
          <p:cNvPr id="4" name="Рисунок 3" descr="Эльмира Мустафина художник Чистопольска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1142984"/>
            <a:ext cx="3857652" cy="3816394"/>
          </a:xfrm>
          <a:prstGeom prst="rect">
            <a:avLst/>
          </a:prstGeom>
        </p:spPr>
      </p:pic>
      <p:pic>
        <p:nvPicPr>
          <p:cNvPr id="6" name="Рисунок 5" descr="Чистоп Мустафино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071546"/>
            <a:ext cx="4071966" cy="5429288"/>
          </a:xfrm>
          <a:prstGeom prst="rect">
            <a:avLst/>
          </a:prstGeom>
        </p:spPr>
      </p:pic>
      <p:pic>
        <p:nvPicPr>
          <p:cNvPr id="5" name="Рисунок 4" descr="Чистополь Мустафиной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57166"/>
            <a:ext cx="8429684" cy="6325490"/>
          </a:xfrm>
          <a:prstGeom prst="rect">
            <a:avLst/>
          </a:prstGeom>
        </p:spPr>
      </p:pic>
      <p:pic>
        <p:nvPicPr>
          <p:cNvPr id="7" name="Рисунок 6" descr="babki2.jpg"/>
          <p:cNvPicPr>
            <a:picLocks noChangeAspect="1"/>
          </p:cNvPicPr>
          <p:nvPr/>
        </p:nvPicPr>
        <p:blipFill>
          <a:blip r:embed="rId5"/>
          <a:srcRect b="8333"/>
          <a:stretch>
            <a:fillRect/>
          </a:stretch>
        </p:blipFill>
        <p:spPr>
          <a:xfrm>
            <a:off x="1357290" y="357166"/>
            <a:ext cx="6858000" cy="628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Образование г.Чистополь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5786478" cy="534036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Филиал </a:t>
            </a:r>
            <a:r>
              <a:rPr lang="ru-RU" dirty="0"/>
              <a:t>(факультет) «Восток» Казанского государственного технического университета им. А. Н. Туполева</a:t>
            </a:r>
          </a:p>
          <a:p>
            <a:pPr lvl="0"/>
            <a:r>
              <a:rPr lang="ru-RU" dirty="0"/>
              <a:t>Филиал </a:t>
            </a:r>
            <a:r>
              <a:rPr lang="ru-RU" dirty="0" err="1"/>
              <a:t>филиал</a:t>
            </a:r>
            <a:r>
              <a:rPr lang="ru-RU" dirty="0"/>
              <a:t> Института экономики, управления и права</a:t>
            </a:r>
          </a:p>
          <a:p>
            <a:pPr lvl="0"/>
            <a:r>
              <a:rPr lang="ru-RU" dirty="0"/>
              <a:t>Филиал Камской государственной инженерно-экономической академии</a:t>
            </a:r>
          </a:p>
          <a:p>
            <a:pPr lvl="0"/>
            <a:r>
              <a:rPr lang="ru-RU" dirty="0"/>
              <a:t>Сельскохозяйственный техникум</a:t>
            </a:r>
          </a:p>
          <a:p>
            <a:pPr lvl="0"/>
            <a:r>
              <a:rPr lang="ru-RU" dirty="0"/>
              <a:t>Медицинское училище</a:t>
            </a:r>
          </a:p>
          <a:p>
            <a:pPr lvl="0"/>
            <a:r>
              <a:rPr lang="ru-RU" dirty="0"/>
              <a:t>Педагогическое училище</a:t>
            </a:r>
          </a:p>
          <a:p>
            <a:pPr lvl="0"/>
            <a:r>
              <a:rPr lang="ru-RU" dirty="0"/>
              <a:t>Профессиональное училище № 5</a:t>
            </a:r>
          </a:p>
          <a:p>
            <a:pPr lvl="0"/>
            <a:r>
              <a:rPr lang="ru-RU" dirty="0"/>
              <a:t>Профессиональный лицей № 102</a:t>
            </a:r>
          </a:p>
          <a:p>
            <a:pPr lvl="0"/>
            <a:r>
              <a:rPr lang="ru-RU" dirty="0"/>
              <a:t>Детская музыкальная школа</a:t>
            </a:r>
          </a:p>
          <a:p>
            <a:pPr lvl="0"/>
            <a:r>
              <a:rPr lang="ru-RU" dirty="0"/>
              <a:t>Детская художественная школа</a:t>
            </a:r>
          </a:p>
          <a:p>
            <a:pPr lvl="0"/>
            <a:r>
              <a:rPr lang="ru-RU" dirty="0"/>
              <a:t>Множество средних школ и других учебных заведений.</a:t>
            </a:r>
          </a:p>
          <a:p>
            <a:endParaRPr lang="ru-RU" dirty="0"/>
          </a:p>
        </p:txBody>
      </p:sp>
      <p:pic>
        <p:nvPicPr>
          <p:cNvPr id="4" name="Рисунок 3" descr="file1087.jpg"/>
          <p:cNvPicPr>
            <a:picLocks noChangeAspect="1"/>
          </p:cNvPicPr>
          <p:nvPr/>
        </p:nvPicPr>
        <p:blipFill>
          <a:blip r:embed="rId2"/>
          <a:srcRect l="25500" r="3999"/>
          <a:stretch>
            <a:fillRect/>
          </a:stretch>
        </p:blipFill>
        <p:spPr>
          <a:xfrm>
            <a:off x="5572132" y="1857364"/>
            <a:ext cx="3357586" cy="3571875"/>
          </a:xfrm>
          <a:prstGeom prst="rect">
            <a:avLst/>
          </a:prstGeom>
        </p:spPr>
      </p:pic>
      <p:pic>
        <p:nvPicPr>
          <p:cNvPr id="5" name="Рисунок 4" descr="медуч.jpg"/>
          <p:cNvPicPr>
            <a:picLocks noChangeAspect="1"/>
          </p:cNvPicPr>
          <p:nvPr/>
        </p:nvPicPr>
        <p:blipFill>
          <a:blip r:embed="rId3"/>
          <a:srcRect b="3296"/>
          <a:stretch>
            <a:fillRect/>
          </a:stretch>
        </p:blipFill>
        <p:spPr>
          <a:xfrm>
            <a:off x="285720" y="357166"/>
            <a:ext cx="8667778" cy="628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Промышленность г.Чистополь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86298"/>
            <a:ext cx="8929718" cy="207170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/>
              <a:t> </a:t>
            </a:r>
            <a:r>
              <a:rPr lang="ru-RU" b="1" dirty="0" smtClean="0"/>
              <a:t>    </a:t>
            </a:r>
            <a:r>
              <a:rPr lang="ru-RU" dirty="0" smtClean="0"/>
              <a:t>3аводы</a:t>
            </a:r>
            <a:r>
              <a:rPr lang="ru-RU" dirty="0"/>
              <a:t> — часовой (</a:t>
            </a:r>
            <a:r>
              <a:rPr lang="ru-RU" u="sng" dirty="0">
                <a:hlinkClick r:id="rId2" tooltip="http://www.vostok-inc.com/"/>
              </a:rPr>
              <a:t>«Восток»</a:t>
            </a:r>
            <a:r>
              <a:rPr lang="ru-RU" dirty="0"/>
              <a:t>), </a:t>
            </a:r>
            <a:r>
              <a:rPr lang="ru-RU" u="sng" dirty="0">
                <a:hlinkClick r:id="rId3" tooltip="http://www.vessel.hut.ru/"/>
              </a:rPr>
              <a:t>судоремонтный</a:t>
            </a:r>
            <a:r>
              <a:rPr lang="ru-RU" dirty="0"/>
              <a:t>, </a:t>
            </a:r>
            <a:r>
              <a:rPr lang="ru-RU" u="sng" dirty="0">
                <a:hlinkClick r:id="rId4" tooltip="http://www.zavodaso.ru/"/>
              </a:rPr>
              <a:t>«</a:t>
            </a:r>
            <a:r>
              <a:rPr lang="ru-RU" u="sng" dirty="0" err="1">
                <a:hlinkClick r:id="rId4" tooltip="http://www.zavodaso.ru/"/>
              </a:rPr>
              <a:t>Автоспецоборудование</a:t>
            </a:r>
            <a:r>
              <a:rPr lang="ru-RU" u="sng" dirty="0">
                <a:hlinkClick r:id="rId4" tooltip="http://www.zavodaso.ru/"/>
              </a:rPr>
              <a:t>»</a:t>
            </a:r>
            <a:r>
              <a:rPr lang="ru-RU" dirty="0"/>
              <a:t>, </a:t>
            </a:r>
            <a:r>
              <a:rPr lang="ru-RU" u="sng" dirty="0">
                <a:hlinkClick r:id="rId5" tooltip="http://www.vector.ru"/>
              </a:rPr>
              <a:t>радиокомпания «Вектор»</a:t>
            </a:r>
            <a:r>
              <a:rPr lang="ru-RU" dirty="0"/>
              <a:t>, </a:t>
            </a:r>
            <a:r>
              <a:rPr lang="ru-RU" u="sng" dirty="0">
                <a:hlinkClick r:id="rId6" tooltip="http://chmf.ru/"/>
              </a:rPr>
              <a:t>мебельная фабрика</a:t>
            </a:r>
            <a:r>
              <a:rPr lang="ru-RU" dirty="0"/>
              <a:t>, деревообрабатывающий комбинат. Предприятия легкой (швейная, трикотажная, обувная фабрики) и пищевой (</a:t>
            </a:r>
            <a:r>
              <a:rPr lang="ru-RU" dirty="0" err="1"/>
              <a:t>ликеро-водочный</a:t>
            </a:r>
            <a:r>
              <a:rPr lang="ru-RU" dirty="0"/>
              <a:t> завод, кондитерская фабрика, рыбозавод, мясокомбинат, молочный комбинат, </a:t>
            </a:r>
            <a:r>
              <a:rPr lang="ru-RU" u="sng" dirty="0">
                <a:hlinkClick r:id="rId7" tooltip="http://www.xlebozavod.ru/"/>
              </a:rPr>
              <a:t>хлебозавод</a:t>
            </a:r>
            <a:r>
              <a:rPr lang="ru-RU" dirty="0"/>
              <a:t>, элеватор, птицефабрика) промышленности.</a:t>
            </a:r>
          </a:p>
          <a:p>
            <a:endParaRPr lang="ru-RU" dirty="0"/>
          </a:p>
        </p:txBody>
      </p:sp>
      <p:pic>
        <p:nvPicPr>
          <p:cNvPr id="4" name="Рисунок 3" descr="chasovoi_zavod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34" y="714356"/>
            <a:ext cx="5072098" cy="3796828"/>
          </a:xfrm>
          <a:prstGeom prst="rect">
            <a:avLst/>
          </a:prstGeom>
        </p:spPr>
      </p:pic>
      <p:pic>
        <p:nvPicPr>
          <p:cNvPr id="5" name="Рисунок 4" descr="вектор.jpg"/>
          <p:cNvPicPr>
            <a:picLocks noChangeAspect="1"/>
          </p:cNvPicPr>
          <p:nvPr/>
        </p:nvPicPr>
        <p:blipFill>
          <a:blip r:embed="rId9"/>
          <a:srcRect l="36719" t="38883" r="45312" b="22209"/>
          <a:stretch>
            <a:fillRect/>
          </a:stretch>
        </p:blipFill>
        <p:spPr>
          <a:xfrm>
            <a:off x="5786446" y="642918"/>
            <a:ext cx="3143271" cy="3826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274638"/>
            <a:ext cx="542928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Исторические Объекты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1678"/>
            <a:ext cx="5357818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-Музей</a:t>
            </a:r>
          </a:p>
          <a:p>
            <a:pPr>
              <a:buNone/>
            </a:pPr>
            <a:r>
              <a:rPr lang="ru-RU" dirty="0" smtClean="0"/>
              <a:t>    -Кинотеатр </a:t>
            </a:r>
            <a:r>
              <a:rPr lang="ru-RU" dirty="0"/>
              <a:t>«Темп» </a:t>
            </a:r>
            <a:br>
              <a:rPr lang="ru-RU" dirty="0"/>
            </a:br>
            <a:r>
              <a:rPr lang="ru-RU" dirty="0" smtClean="0"/>
              <a:t>-Радиоузел </a:t>
            </a:r>
            <a:r>
              <a:rPr lang="ru-RU" dirty="0"/>
              <a:t>/ ныне здание почты </a:t>
            </a:r>
            <a:br>
              <a:rPr lang="ru-RU" dirty="0"/>
            </a:br>
            <a:r>
              <a:rPr lang="ru-RU" dirty="0" smtClean="0"/>
              <a:t>-Парткабинет </a:t>
            </a:r>
            <a:r>
              <a:rPr lang="ru-RU" dirty="0"/>
              <a:t>/ ныне здание ГК ВЛКСМ </a:t>
            </a:r>
            <a:br>
              <a:rPr lang="ru-RU" dirty="0"/>
            </a:br>
            <a:r>
              <a:rPr lang="ru-RU" dirty="0" smtClean="0"/>
              <a:t>-Дом </a:t>
            </a:r>
            <a:r>
              <a:rPr lang="ru-RU" dirty="0"/>
              <a:t>Авдеевых / ул. К.Маркса 76 </a:t>
            </a:r>
            <a:br>
              <a:rPr lang="ru-RU" dirty="0"/>
            </a:br>
            <a:r>
              <a:rPr lang="ru-RU" dirty="0" smtClean="0"/>
              <a:t>-Городской </a:t>
            </a:r>
            <a:r>
              <a:rPr lang="ru-RU" dirty="0"/>
              <a:t>парк </a:t>
            </a:r>
            <a:br>
              <a:rPr lang="ru-RU" dirty="0"/>
            </a:br>
            <a:r>
              <a:rPr lang="ru-RU" dirty="0" smtClean="0"/>
              <a:t>-Театр </a:t>
            </a:r>
            <a:r>
              <a:rPr lang="ru-RU" dirty="0"/>
              <a:t>/ ныне здание общежития </a:t>
            </a:r>
            <a:br>
              <a:rPr lang="ru-RU" dirty="0"/>
            </a:br>
            <a:r>
              <a:rPr lang="ru-RU" dirty="0" smtClean="0"/>
              <a:t>-Дом </a:t>
            </a:r>
            <a:r>
              <a:rPr lang="ru-RU" dirty="0"/>
              <a:t>учителя – здесь в 1941 – 1944 гг. - находилось отделение союза советских писателей </a:t>
            </a:r>
          </a:p>
          <a:p>
            <a:endParaRPr lang="ru-RU" dirty="0"/>
          </a:p>
        </p:txBody>
      </p:sp>
      <p:pic>
        <p:nvPicPr>
          <p:cNvPr id="5" name="Рисунок 4" descr="normal_535.jpg"/>
          <p:cNvPicPr>
            <a:picLocks noChangeAspect="1"/>
          </p:cNvPicPr>
          <p:nvPr/>
        </p:nvPicPr>
        <p:blipFill>
          <a:blip r:embed="rId2"/>
          <a:srcRect r="7306"/>
          <a:stretch>
            <a:fillRect/>
          </a:stretch>
        </p:blipFill>
        <p:spPr>
          <a:xfrm>
            <a:off x="5283342" y="1142984"/>
            <a:ext cx="3646375" cy="2563518"/>
          </a:xfrm>
          <a:prstGeom prst="rect">
            <a:avLst/>
          </a:prstGeom>
        </p:spPr>
      </p:pic>
      <p:pic>
        <p:nvPicPr>
          <p:cNvPr id="6" name="Рисунок 5" descr="DSCF3694-1024x6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3" y="0"/>
            <a:ext cx="3071834" cy="2045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_548244212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642918"/>
            <a:ext cx="8236086" cy="5857916"/>
          </a:xfrm>
          <a:prstGeom prst="rect">
            <a:avLst/>
          </a:prstGeom>
        </p:spPr>
      </p:pic>
      <p:pic>
        <p:nvPicPr>
          <p:cNvPr id="5" name="Рисунок 4" descr="0404.jpg"/>
          <p:cNvPicPr>
            <a:picLocks noChangeAspect="1"/>
          </p:cNvPicPr>
          <p:nvPr/>
        </p:nvPicPr>
        <p:blipFill>
          <a:blip r:embed="rId3"/>
          <a:srcRect b="8046"/>
          <a:stretch>
            <a:fillRect/>
          </a:stretch>
        </p:blipFill>
        <p:spPr>
          <a:xfrm>
            <a:off x="500034" y="785794"/>
            <a:ext cx="8286808" cy="5715040"/>
          </a:xfrm>
          <a:prstGeom prst="rect">
            <a:avLst/>
          </a:prstGeom>
        </p:spPr>
      </p:pic>
      <p:pic>
        <p:nvPicPr>
          <p:cNvPr id="7" name="Рисунок 6" descr="normal_1024.jpg"/>
          <p:cNvPicPr>
            <a:picLocks noChangeAspect="1"/>
          </p:cNvPicPr>
          <p:nvPr/>
        </p:nvPicPr>
        <p:blipFill>
          <a:blip r:embed="rId4"/>
          <a:srcRect r="5455"/>
          <a:stretch>
            <a:fillRect/>
          </a:stretch>
        </p:blipFill>
        <p:spPr>
          <a:xfrm>
            <a:off x="500034" y="642918"/>
            <a:ext cx="8286808" cy="5857916"/>
          </a:xfrm>
          <a:prstGeom prst="rect">
            <a:avLst/>
          </a:prstGeom>
        </p:spPr>
      </p:pic>
      <p:pic>
        <p:nvPicPr>
          <p:cNvPr id="8" name="Рисунок 7" descr="с п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57166"/>
            <a:ext cx="8358247" cy="6268685"/>
          </a:xfrm>
          <a:prstGeom prst="rect">
            <a:avLst/>
          </a:prstGeom>
        </p:spPr>
      </p:pic>
      <p:pic>
        <p:nvPicPr>
          <p:cNvPr id="9" name="Рисунок 8" descr="скар пар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285728"/>
            <a:ext cx="8429685" cy="6322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Культура г Чистополь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000504"/>
            <a:ext cx="8229600" cy="26971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Музей Уездного города</a:t>
            </a:r>
          </a:p>
          <a:p>
            <a:pPr lvl="0"/>
            <a:r>
              <a:rPr lang="ru-RU" dirty="0" smtClean="0"/>
              <a:t>Литературный музей Б. Пастернака</a:t>
            </a:r>
          </a:p>
          <a:p>
            <a:pPr lvl="0"/>
            <a:r>
              <a:rPr lang="ru-RU" dirty="0" smtClean="0"/>
              <a:t>Дом культуры «Строитель»</a:t>
            </a:r>
          </a:p>
          <a:p>
            <a:pPr lvl="0"/>
            <a:r>
              <a:rPr lang="ru-RU" dirty="0" smtClean="0"/>
              <a:t>Молодежный центр</a:t>
            </a:r>
          </a:p>
          <a:p>
            <a:pPr lvl="0"/>
            <a:r>
              <a:rPr lang="ru-RU" dirty="0" smtClean="0"/>
              <a:t>Ледовый дворец</a:t>
            </a:r>
          </a:p>
          <a:p>
            <a:pPr lvl="0"/>
            <a:r>
              <a:rPr lang="ru-RU" dirty="0" smtClean="0"/>
              <a:t>КРЦ "МИР"</a:t>
            </a:r>
          </a:p>
          <a:p>
            <a:endParaRPr lang="ru-RU" dirty="0"/>
          </a:p>
        </p:txBody>
      </p:sp>
      <p:pic>
        <p:nvPicPr>
          <p:cNvPr id="4" name="Рисунок 3" descr="imgB.as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4143380"/>
            <a:ext cx="3654968" cy="2357454"/>
          </a:xfrm>
          <a:prstGeom prst="rect">
            <a:avLst/>
          </a:prstGeom>
        </p:spPr>
      </p:pic>
      <p:pic>
        <p:nvPicPr>
          <p:cNvPr id="5" name="Рисунок 4" descr="Муз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000108"/>
            <a:ext cx="3976694" cy="2982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481</Words>
  <Application>Microsoft Office PowerPoint</Application>
  <PresentationFormat>Экран (4:3)</PresentationFormat>
  <Paragraphs>67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Чистополю –  230 лет</vt:lpstr>
      <vt:lpstr>Чистополь, край мой чудесный! </vt:lpstr>
      <vt:lpstr>Слайд 3</vt:lpstr>
      <vt:lpstr>Слайд 4</vt:lpstr>
      <vt:lpstr> Население г. Чистополь –  63,0 тыс. жителей (2002)</vt:lpstr>
      <vt:lpstr>Слайд 6</vt:lpstr>
      <vt:lpstr>Слайд 7</vt:lpstr>
      <vt:lpstr>Слайд 8</vt:lpstr>
      <vt:lpstr>Слайд 9</vt:lpstr>
      <vt:lpstr> Замечательные люди в г.Чистополь </vt:lpstr>
      <vt:lpstr>Слайд 11</vt:lpstr>
      <vt:lpstr>Наши современники</vt:lpstr>
      <vt:lpstr>Образование г.Чистополь </vt:lpstr>
      <vt:lpstr>Промышленность г.Чистополь</vt:lpstr>
      <vt:lpstr>Исторические Объекты </vt:lpstr>
      <vt:lpstr>Слайд 16</vt:lpstr>
      <vt:lpstr>Культура г Чистополь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Чистополю –  230 лет</dc:title>
  <dc:creator>Библиотека</dc:creator>
  <cp:lastModifiedBy>Библиотека</cp:lastModifiedBy>
  <cp:revision>20</cp:revision>
  <dcterms:created xsi:type="dcterms:W3CDTF">2011-09-14T09:27:18Z</dcterms:created>
  <dcterms:modified xsi:type="dcterms:W3CDTF">2011-09-15T08:46:22Z</dcterms:modified>
</cp:coreProperties>
</file>